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5B5045-CBB6-46CF-AA46-B7B1FD946A01}">
  <a:tblStyle styleId="{785B5045-CBB6-46CF-AA46-B7B1FD946A01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8"/>
          </a:solidFill>
        </a:fill>
      </a:tcStyle>
    </a:wholeTbl>
    <a:band1H>
      <a:tcTxStyle/>
      <a:tcStyle>
        <a:tcBdr/>
        <a:fill>
          <a:solidFill>
            <a:srgbClr val="DDED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D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3CD77F36-27AF-416A-955F-DB2ACA7CE52E}"/>
    <pc:docChg chg="undo custSel modSld">
      <pc:chgData name="Marcos Maillot" userId="fa14b39d-e966-4ebb-a436-4f96f84b9577" providerId="ADAL" clId="{3CD77F36-27AF-416A-955F-DB2ACA7CE52E}" dt="2024-09-27T18:30:31.989" v="9" actId="5793"/>
      <pc:docMkLst>
        <pc:docMk/>
      </pc:docMkLst>
      <pc:sldChg chg="modSp mod">
        <pc:chgData name="Marcos Maillot" userId="fa14b39d-e966-4ebb-a436-4f96f84b9577" providerId="ADAL" clId="{3CD77F36-27AF-416A-955F-DB2ACA7CE52E}" dt="2024-09-27T18:30:00.891" v="3" actId="5793"/>
        <pc:sldMkLst>
          <pc:docMk/>
          <pc:sldMk cId="0" sldId="271"/>
        </pc:sldMkLst>
        <pc:spChg chg="mod">
          <ac:chgData name="Marcos Maillot" userId="fa14b39d-e966-4ebb-a436-4f96f84b9577" providerId="ADAL" clId="{3CD77F36-27AF-416A-955F-DB2ACA7CE52E}" dt="2024-09-27T18:30:00.891" v="3" actId="5793"/>
          <ac:spMkLst>
            <pc:docMk/>
            <pc:sldMk cId="0" sldId="271"/>
            <ac:spMk id="238" creationId="{00000000-0000-0000-0000-000000000000}"/>
          </ac:spMkLst>
        </pc:spChg>
      </pc:sldChg>
      <pc:sldChg chg="modSp mod">
        <pc:chgData name="Marcos Maillot" userId="fa14b39d-e966-4ebb-a436-4f96f84b9577" providerId="ADAL" clId="{3CD77F36-27AF-416A-955F-DB2ACA7CE52E}" dt="2024-09-27T18:30:25.408" v="5" actId="1076"/>
        <pc:sldMkLst>
          <pc:docMk/>
          <pc:sldMk cId="0" sldId="285"/>
        </pc:sldMkLst>
        <pc:spChg chg="mod">
          <ac:chgData name="Marcos Maillot" userId="fa14b39d-e966-4ebb-a436-4f96f84b9577" providerId="ADAL" clId="{3CD77F36-27AF-416A-955F-DB2ACA7CE52E}" dt="2024-09-27T18:30:25.408" v="5" actId="1076"/>
          <ac:spMkLst>
            <pc:docMk/>
            <pc:sldMk cId="0" sldId="285"/>
            <ac:spMk id="385" creationId="{00000000-0000-0000-0000-000000000000}"/>
          </ac:spMkLst>
        </pc:spChg>
      </pc:sldChg>
      <pc:sldChg chg="modSp mod">
        <pc:chgData name="Marcos Maillot" userId="fa14b39d-e966-4ebb-a436-4f96f84b9577" providerId="ADAL" clId="{3CD77F36-27AF-416A-955F-DB2ACA7CE52E}" dt="2024-09-27T18:30:31.989" v="9" actId="5793"/>
        <pc:sldMkLst>
          <pc:docMk/>
          <pc:sldMk cId="0" sldId="286"/>
        </pc:sldMkLst>
        <pc:spChg chg="mod">
          <ac:chgData name="Marcos Maillot" userId="fa14b39d-e966-4ebb-a436-4f96f84b9577" providerId="ADAL" clId="{3CD77F36-27AF-416A-955F-DB2ACA7CE52E}" dt="2024-09-27T18:30:31.989" v="9" actId="5793"/>
          <ac:spMkLst>
            <pc:docMk/>
            <pc:sldMk cId="0" sldId="286"/>
            <ac:spMk id="3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ec0ad376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eec0ad376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c0ad376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eec0ad376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ec0ad376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eec0ad376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c0ad376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eec0ad376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c0ad376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eec0ad376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ec0ad376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eec0ad376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ec0ad376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eec0ad376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ec0ad376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eec0ad376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ec0ad376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eec0ad376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ec0ad376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eec0ad376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bcf4766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bcf4766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ec0ad3768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eec0ad3768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ec0ad376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eec0ad376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c0ad376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eec0ad376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ec0ad376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eec0ad376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ec0ad376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ec0ad376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ec0ad376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eec0ad376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ec0ad376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eec0ad376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ec0ad3768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ec0ad3768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ec0ad376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eec0ad376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ec0ad376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eec0ad376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bcf4766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ebcf4766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ec0ad376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eec0ad376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c0ad376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eec0ad376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ec0ad376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eec0ad376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ec0ad3768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eec0ad3768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ec0ad376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eec0ad376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ec0ad3768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eec0ad3768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ec0ad3768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eec0ad376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ec0ad376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eec0ad376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ec0ad3768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eec0ad3768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ec0ad376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eec0ad376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ebcf4766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ebcf47669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ec0ad3768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eec0ad3768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ec0ad376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2eec0ad376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ec0ad376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eec0ad376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ec0ad37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eec0ad37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c0ad376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ec0ad376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ec0ad376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eec0ad376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ec0ad376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eec0ad376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465500" y="372650"/>
            <a:ext cx="62130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Profundo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1379610"/>
            <a:ext cx="82221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Facultad de Ingeniería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Universidad de Buenos Aires</a:t>
            </a:r>
            <a:endParaRPr sz="290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125" y="3661752"/>
            <a:ext cx="82221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Profesores: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	     Alfonso Rafael</a:t>
            </a:r>
            <a:endParaRPr sz="2600" dirty="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Marcos Maillot	</a:t>
            </a:r>
            <a:endParaRPr sz="2600" dirty="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900" y="2437800"/>
            <a:ext cx="1500200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581500" y="829969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FLIPPED CONVOLUTION or CROSS-CORRELATION</a:t>
            </a:r>
            <a:endParaRPr sz="1100"/>
          </a:p>
        </p:txBody>
      </p:sp>
      <p:sp>
        <p:nvSpPr>
          <p:cNvPr id="164" name="Google Shape;164;p22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038700" y="1384232"/>
            <a:ext cx="6577715" cy="11164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cxnSp>
        <p:nvCxnSpPr>
          <p:cNvPr id="166" name="Google Shape;166;p22"/>
          <p:cNvCxnSpPr/>
          <p:nvPr/>
        </p:nvCxnSpPr>
        <p:spPr>
          <a:xfrm rot="10800000" flipH="1">
            <a:off x="5377543" y="2279164"/>
            <a:ext cx="1" cy="81237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7" name="Google Shape;167;p22"/>
          <p:cNvCxnSpPr/>
          <p:nvPr/>
        </p:nvCxnSpPr>
        <p:spPr>
          <a:xfrm rot="10800000">
            <a:off x="6112330" y="2279163"/>
            <a:ext cx="5442" cy="81238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67900" y="1482250"/>
            <a:ext cx="36834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 u="sng"/>
              <a:t>Convolución y número de canales</a:t>
            </a:r>
            <a:endParaRPr sz="1052" u="sng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/>
              <a:t>Se aplica 1 kernel x canal y se suma todo</a:t>
            </a:r>
            <a:endParaRPr sz="1052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r>
              <a:rPr lang="en" sz="1827"/>
              <a:t>.</a:t>
            </a: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/>
              <a:t>Se suelen emplear varios kernels.</a:t>
            </a: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/>
              <a:t>Cada kernel podrá “aprender” un feature, que expresará en su salida.</a:t>
            </a:r>
            <a:endParaRPr sz="1052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endParaRPr sz="1827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3946" y="532796"/>
            <a:ext cx="4691270" cy="397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86245" y="4590244"/>
            <a:ext cx="4691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https://medium.com/apache-mxnet/multi-channel-convolutions-explained-with-ms-excel-9bbf8eb77108</a:t>
            </a:r>
            <a:endParaRPr sz="1100"/>
          </a:p>
        </p:txBody>
      </p:sp>
      <p:cxnSp>
        <p:nvCxnSpPr>
          <p:cNvPr id="178" name="Google Shape;178;p23"/>
          <p:cNvCxnSpPr/>
          <p:nvPr/>
        </p:nvCxnSpPr>
        <p:spPr>
          <a:xfrm rot="10800000">
            <a:off x="6361518" y="4331121"/>
            <a:ext cx="0" cy="2795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5452088" y="4654073"/>
            <a:ext cx="1818861" cy="31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PARAMETROS</a:t>
            </a:r>
            <a:endParaRPr sz="1100"/>
          </a:p>
        </p:txBody>
      </p:sp>
      <p:cxnSp>
        <p:nvCxnSpPr>
          <p:cNvPr id="180" name="Google Shape;180;p23"/>
          <p:cNvCxnSpPr/>
          <p:nvPr/>
        </p:nvCxnSpPr>
        <p:spPr>
          <a:xfrm rot="10800000">
            <a:off x="8443766" y="3222907"/>
            <a:ext cx="0" cy="2795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7987703" y="3537914"/>
            <a:ext cx="916766" cy="31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SALIDA</a:t>
            </a:r>
            <a:endParaRPr sz="1100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-1018585" y="759642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CONVOLUCIÓN – REDUCCIÓN DE DIMENCIONES</a:t>
            </a:r>
            <a:endParaRPr sz="1100"/>
          </a:p>
        </p:txBody>
      </p:sp>
      <p:sp>
        <p:nvSpPr>
          <p:cNvPr id="189" name="Google Shape;189;p24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1100"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r="53346" b="64902"/>
          <a:stretch/>
        </p:blipFill>
        <p:spPr>
          <a:xfrm>
            <a:off x="617196" y="1367216"/>
            <a:ext cx="3147491" cy="233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-359999" y="4201550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CONVOLUCIÓN – REDUCCIÓN DE DIMENCIONES</a:t>
            </a:r>
            <a:endParaRPr sz="1100"/>
          </a:p>
        </p:txBody>
      </p:sp>
      <p:sp>
        <p:nvSpPr>
          <p:cNvPr id="192" name="Google Shape;192;p24"/>
          <p:cNvSpPr/>
          <p:nvPr/>
        </p:nvSpPr>
        <p:spPr>
          <a:xfrm>
            <a:off x="5400467" y="1582704"/>
            <a:ext cx="867449" cy="4385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93" name="Google Shape;193;p24"/>
          <p:cNvSpPr/>
          <p:nvPr/>
        </p:nvSpPr>
        <p:spPr>
          <a:xfrm>
            <a:off x="5235157" y="2199013"/>
            <a:ext cx="1198069" cy="4385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94" name="Google Shape;194;p24"/>
          <p:cNvSpPr/>
          <p:nvPr/>
        </p:nvSpPr>
        <p:spPr>
          <a:xfrm>
            <a:off x="4840931" y="2887797"/>
            <a:ext cx="3165434" cy="4385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95" name="Google Shape;195;p24"/>
          <p:cNvSpPr/>
          <p:nvPr/>
        </p:nvSpPr>
        <p:spPr>
          <a:xfrm>
            <a:off x="4840930" y="3512765"/>
            <a:ext cx="3977627" cy="4385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11457" b="-35415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t="52409"/>
          <a:stretch/>
        </p:blipFill>
        <p:spPr>
          <a:xfrm>
            <a:off x="1960858" y="2673140"/>
            <a:ext cx="6169605" cy="218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21772" y="4866501"/>
            <a:ext cx="67449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Twentieth Century"/>
                <a:ea typeface="Twentieth Century"/>
                <a:cs typeface="Twentieth Century"/>
                <a:sym typeface="Twentieth Century"/>
              </a:rPr>
              <a:t>https://numbersmithy.com/2d-and-3d-convolutions-using-numpy/</a:t>
            </a:r>
            <a:endParaRPr sz="1100"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l="386" t="-293" r="-385" b="53953"/>
          <a:stretch/>
        </p:blipFill>
        <p:spPr>
          <a:xfrm>
            <a:off x="1960858" y="701531"/>
            <a:ext cx="6169605" cy="2125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58700" y="1166879"/>
            <a:ext cx="15834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padding: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'valid'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'same'</a:t>
            </a:r>
            <a:r>
              <a:rPr lang="en" sz="1600"/>
              <a:t> or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tuple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158700" y="3039538"/>
            <a:ext cx="2051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padding_mode: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'zeros'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'reflect'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'replicate'</a:t>
            </a:r>
            <a:r>
              <a:rPr lang="en" sz="1600"/>
              <a:t> or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'circular'</a:t>
            </a:r>
            <a:endParaRPr sz="1200"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83940" y="1394362"/>
            <a:ext cx="7981731" cy="4400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6665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6" name="Google Shape;216;p26"/>
          <p:cNvSpPr txBox="1"/>
          <p:nvPr/>
        </p:nvSpPr>
        <p:spPr>
          <a:xfrm>
            <a:off x="383940" y="2902550"/>
            <a:ext cx="8340959" cy="4363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6840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7" name="Google Shape;217;p26"/>
          <p:cNvSpPr txBox="1"/>
          <p:nvPr/>
        </p:nvSpPr>
        <p:spPr>
          <a:xfrm>
            <a:off x="180131" y="4076949"/>
            <a:ext cx="8187692" cy="4013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8179" b="-7952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8" name="Google Shape;218;p26"/>
          <p:cNvSpPr/>
          <p:nvPr/>
        </p:nvSpPr>
        <p:spPr>
          <a:xfrm>
            <a:off x="2818150" y="1834390"/>
            <a:ext cx="3594638" cy="4385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9" name="Google Shape;219;p26"/>
          <p:cNvSpPr/>
          <p:nvPr/>
        </p:nvSpPr>
        <p:spPr>
          <a:xfrm>
            <a:off x="2818150" y="3270459"/>
            <a:ext cx="1378406" cy="4385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20" name="Google Shape;220;p26"/>
          <p:cNvSpPr/>
          <p:nvPr/>
        </p:nvSpPr>
        <p:spPr>
          <a:xfrm>
            <a:off x="2577486" y="4478324"/>
            <a:ext cx="3554963" cy="4385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401150" y="2662163"/>
            <a:ext cx="2839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latin typeface="Twentieth Century"/>
                <a:ea typeface="Twentieth Century"/>
                <a:cs typeface="Twentieth Century"/>
                <a:sym typeface="Twentieth Century"/>
              </a:rPr>
              <a:t>Arquitectura típica</a:t>
            </a:r>
            <a:endParaRPr sz="1700"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962" y="709426"/>
            <a:ext cx="2409005" cy="43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Arquitectura base de ejemplo</a:t>
            </a:r>
            <a:endParaRPr sz="1120"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sp>
        <p:nvSpPr>
          <p:cNvPr id="237" name="Google Shape;237;p28"/>
          <p:cNvSpPr txBox="1"/>
          <p:nvPr/>
        </p:nvSpPr>
        <p:spPr>
          <a:xfrm>
            <a:off x="-36283" y="797704"/>
            <a:ext cx="9180284" cy="3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Entonces…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¿Dónde está la ventaja de usar CNN?</a:t>
            </a:r>
            <a:endParaRPr sz="1100"/>
          </a:p>
        </p:txBody>
      </p:sp>
      <p:sp>
        <p:nvSpPr>
          <p:cNvPr id="238" name="Google Shape;238;p28"/>
          <p:cNvSpPr/>
          <p:nvPr/>
        </p:nvSpPr>
        <p:spPr>
          <a:xfrm>
            <a:off x="292475" y="1750275"/>
            <a:ext cx="8092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sparse interaction / sparse conectivity o sparse weight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sparse </a:t>
            </a:r>
            <a:r>
              <a:rPr lang="en" sz="1900" dirty="0"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escaso</a:t>
            </a: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El KERNEL es de dimensiones muy inferiores al tamaño de la imagen (INPUT) a procesar.</a:t>
            </a:r>
            <a:endParaRPr sz="12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El uso de un KERNEL permite tener interacciones locales de entradas con sus respectivas salidas.</a:t>
            </a:r>
            <a:endParaRPr sz="12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Las dimensiones del KERNEL indicarán cuanta “vecindad” analizan en cada posición donde sea evaluado.</a:t>
            </a:r>
            <a:endParaRPr sz="12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-36283" y="797704"/>
            <a:ext cx="9180284" cy="3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270" y="1612107"/>
            <a:ext cx="5666812" cy="266384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5186945" y="1265858"/>
            <a:ext cx="150546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S[i] 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- output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186945" y="4412494"/>
            <a:ext cx="136239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x[i]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 - input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689708" y="1478880"/>
            <a:ext cx="14970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K[i] 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- kernel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197592" y="2014050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197593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060285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34900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4" name="Google Shape;254;p29"/>
          <p:cNvCxnSpPr>
            <a:stCxn id="251" idx="0"/>
            <a:endCxn id="250" idx="4"/>
          </p:cNvCxnSpPr>
          <p:nvPr/>
        </p:nvCxnSpPr>
        <p:spPr>
          <a:xfrm rot="10800000">
            <a:off x="1505194" y="2599043"/>
            <a:ext cx="0" cy="5910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9"/>
          <p:cNvCxnSpPr>
            <a:stCxn id="252" idx="0"/>
            <a:endCxn id="250" idx="5"/>
          </p:cNvCxnSpPr>
          <p:nvPr/>
        </p:nvCxnSpPr>
        <p:spPr>
          <a:xfrm rot="10800000">
            <a:off x="1722587" y="2513243"/>
            <a:ext cx="645300" cy="6768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29"/>
          <p:cNvCxnSpPr>
            <a:stCxn id="253" idx="0"/>
            <a:endCxn id="250" idx="3"/>
          </p:cNvCxnSpPr>
          <p:nvPr/>
        </p:nvCxnSpPr>
        <p:spPr>
          <a:xfrm rot="10800000" flipH="1">
            <a:off x="642501" y="2513243"/>
            <a:ext cx="645300" cy="6768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p29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/>
        </p:nvSpPr>
        <p:spPr>
          <a:xfrm>
            <a:off x="205764" y="1700576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7224" y="797704"/>
            <a:ext cx="3841374" cy="180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224" y="3007751"/>
            <a:ext cx="3841374" cy="191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05763" y="4512257"/>
            <a:ext cx="3404771" cy="5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Visto desde la salida</a:t>
            </a:r>
            <a:endParaRPr sz="1100"/>
          </a:p>
        </p:txBody>
      </p:sp>
      <p:sp>
        <p:nvSpPr>
          <p:cNvPr id="268" name="Google Shape;268;p30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/>
        </p:nvSpPr>
        <p:spPr>
          <a:xfrm>
            <a:off x="205764" y="1700576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05763" y="4512257"/>
            <a:ext cx="3556052" cy="5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Visto desde la entrada</a:t>
            </a:r>
            <a:endParaRPr sz="1100"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109" y="866810"/>
            <a:ext cx="4071937" cy="192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8110" y="3035451"/>
            <a:ext cx="4071937" cy="1878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174125"/>
            <a:ext cx="8222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818">
                <a:latin typeface="Arial"/>
                <a:ea typeface="Arial"/>
                <a:cs typeface="Arial"/>
                <a:sym typeface="Arial"/>
              </a:rPr>
              <a:t>Redes Neuronales Convolucionales  Convolutional Neural Network (CNN)</a:t>
            </a:r>
            <a:endParaRPr sz="2208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86025"/>
            <a:ext cx="33588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Introducción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Bordes (limites) y padding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Arquitectura base de ejemplo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¿Ventajas?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Sparse interaction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Parameter sharing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Pooling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070850" y="1928300"/>
            <a:ext cx="41001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Resumen de capas CNN.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Práctica con capas CNN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Back propagation en CNN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Implementación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. ¿Que hay en los kernels?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-99036" y="1700576"/>
            <a:ext cx="34047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deep CNN</a:t>
            </a:r>
            <a:endParaRPr sz="1100"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241" y="1385484"/>
            <a:ext cx="5170814" cy="30270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2842000" y="866810"/>
            <a:ext cx="3394687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359925" y="1305100"/>
            <a:ext cx="7703700" cy="3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El uso de un mismo KERNEL para una capa dada, implica que los parámetros (pesos sinápticos </a:t>
            </a:r>
            <a:r>
              <a:rPr lang="en" sz="2700" i="1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27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) se comparten.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Esto permite optimizar dicho KERNEL para que sea capaz de detectar </a:t>
            </a:r>
            <a:r>
              <a:rPr lang="en" sz="2100" b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 (un borde por ejemplo).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De esta manera, el KERNEL entrenado, será capaz de detectar </a:t>
            </a:r>
            <a:r>
              <a:rPr lang="en" sz="2100" b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 en cualquier lugar donde se aplique el KERNEL en la foto de entrada (INPUT).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/>
        </p:nvSpPr>
        <p:spPr>
          <a:xfrm>
            <a:off x="241100" y="676575"/>
            <a:ext cx="8646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600"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…detectar </a:t>
            </a:r>
            <a:r>
              <a:rPr lang="en" sz="2300" b="1" i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2300">
                <a:latin typeface="Twentieth Century"/>
                <a:ea typeface="Twentieth Century"/>
                <a:cs typeface="Twentieth Century"/>
                <a:sym typeface="Twentieth Century"/>
              </a:rPr>
              <a:t>en cualquier lugar donde se aplique el KERNEL 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…”</a:t>
            </a:r>
            <a:endParaRPr sz="2600" b="1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241100" y="1718525"/>
            <a:ext cx="8679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Esa propiedad se llama 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equivariancia a la traslación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(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translation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equivariance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) y es natural de la convolución.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296" y="2665204"/>
            <a:ext cx="6858000" cy="216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>
            <a:off x="132622" y="4857025"/>
            <a:ext cx="91182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https://towardsdatascience.com/translational-invariance-vs-translational-equivariance-f9fbc8fca63a</a:t>
            </a:r>
            <a:endParaRPr sz="1100"/>
          </a:p>
        </p:txBody>
      </p:sp>
      <p:sp>
        <p:nvSpPr>
          <p:cNvPr id="307" name="Google Shape;307;p34"/>
          <p:cNvSpPr/>
          <p:nvPr/>
        </p:nvSpPr>
        <p:spPr>
          <a:xfrm>
            <a:off x="7373899" y="2468104"/>
            <a:ext cx="9951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900" b="1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!</a:t>
            </a:r>
            <a:endParaRPr sz="1100"/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/>
        </p:nvSpPr>
        <p:spPr>
          <a:xfrm>
            <a:off x="601035" y="676577"/>
            <a:ext cx="784635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66975" y="1188575"/>
            <a:ext cx="8918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Compartir parámetros permite utilizar más de 1 vez un mismo pámetro…</a:t>
            </a:r>
            <a:endParaRPr sz="1300"/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563" y="1748990"/>
            <a:ext cx="4136231" cy="3243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738586" y="2323807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601035" y="676577"/>
            <a:ext cx="784635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 + 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601035" y="1288089"/>
            <a:ext cx="787661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Hay una reducción drástica de los parámetros a entrenar y a almacenar.</a:t>
            </a:r>
            <a:endParaRPr sz="1300"/>
          </a:p>
        </p:txBody>
      </p:sp>
      <p:sp>
        <p:nvSpPr>
          <p:cNvPr id="327" name="Google Shape;327;p36"/>
          <p:cNvSpPr txBox="1"/>
          <p:nvPr/>
        </p:nvSpPr>
        <p:spPr>
          <a:xfrm>
            <a:off x="678308" y="3163328"/>
            <a:ext cx="3404771" cy="76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 con KERNEL de tamaño </a:t>
            </a:r>
            <a:r>
              <a:rPr lang="en" sz="240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</p:txBody>
      </p:sp>
      <p:sp>
        <p:nvSpPr>
          <p:cNvPr id="328" name="Google Shape;328;p36"/>
          <p:cNvSpPr/>
          <p:nvPr/>
        </p:nvSpPr>
        <p:spPr>
          <a:xfrm>
            <a:off x="4924305" y="3339852"/>
            <a:ext cx="3043142" cy="41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678308" y="2018327"/>
            <a:ext cx="787661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Supongamos una capa de </a:t>
            </a: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entradas y </a:t>
            </a: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salidas…</a:t>
            </a:r>
            <a:endParaRPr sz="1300"/>
          </a:p>
        </p:txBody>
      </p:sp>
      <p:sp>
        <p:nvSpPr>
          <p:cNvPr id="330" name="Google Shape;330;p36"/>
          <p:cNvSpPr txBox="1"/>
          <p:nvPr/>
        </p:nvSpPr>
        <p:spPr>
          <a:xfrm>
            <a:off x="5637409" y="4033512"/>
            <a:ext cx="1616933" cy="415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331" name="Google Shape;331;p36"/>
          <p:cNvSpPr txBox="1"/>
          <p:nvPr/>
        </p:nvSpPr>
        <p:spPr>
          <a:xfrm>
            <a:off x="1572226" y="4033512"/>
            <a:ext cx="1522581" cy="4154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332" name="Google Shape;332;p36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sp>
        <p:nvSpPr>
          <p:cNvPr id="333" name="Google Shape;333;p36"/>
          <p:cNvSpPr txBox="1"/>
          <p:nvPr/>
        </p:nvSpPr>
        <p:spPr>
          <a:xfrm>
            <a:off x="601035" y="4555265"/>
            <a:ext cx="380200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(cada kernel tendrá 1 salida)</a:t>
            </a:r>
            <a:r>
              <a:rPr lang="en" sz="2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</a:t>
            </a:r>
            <a:endParaRPr sz="11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/>
        </p:nvSpPr>
        <p:spPr>
          <a:xfrm>
            <a:off x="139836" y="655709"/>
            <a:ext cx="910381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 + parameter sharing (edge detecting)</a:t>
            </a:r>
            <a:endParaRPr sz="1100"/>
          </a:p>
        </p:txBody>
      </p:sp>
      <p:sp>
        <p:nvSpPr>
          <p:cNvPr id="341" name="Google Shape;341;p37"/>
          <p:cNvSpPr txBox="1"/>
          <p:nvPr/>
        </p:nvSpPr>
        <p:spPr>
          <a:xfrm>
            <a:off x="0" y="4035820"/>
            <a:ext cx="3849093" cy="76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Aprox 267960 float op. </a:t>
            </a:r>
            <a:endParaRPr sz="1100"/>
          </a:p>
        </p:txBody>
      </p:sp>
      <p:sp>
        <p:nvSpPr>
          <p:cNvPr id="342" name="Google Shape;342;p37"/>
          <p:cNvSpPr/>
          <p:nvPr/>
        </p:nvSpPr>
        <p:spPr>
          <a:xfrm>
            <a:off x="3849093" y="4032388"/>
            <a:ext cx="46398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fully connected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Aprox 16000000000 float op.</a:t>
            </a:r>
            <a:endParaRPr sz="1100"/>
          </a:p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227" y="1202450"/>
            <a:ext cx="6136481" cy="261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</a:t>
            </a:r>
            <a:endParaRPr sz="112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620400" y="797697"/>
            <a:ext cx="75888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3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stride</a:t>
            </a:r>
            <a:endParaRPr sz="31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601035" y="1288089"/>
            <a:ext cx="78765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Regula los pasos en que avanza la convolución.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 como hacer un downsampling de la salida.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2824" y="2901322"/>
            <a:ext cx="6373037" cy="18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Stride</a:t>
            </a:r>
            <a:endParaRPr sz="1120"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>
            <a:off x="215175" y="886700"/>
            <a:ext cx="4848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latin typeface="Twentieth Century"/>
                <a:ea typeface="Twentieth Century"/>
                <a:cs typeface="Twentieth Century"/>
                <a:sym typeface="Twentieth Century"/>
              </a:rPr>
              <a:t>CAPA DE ACTIVACIÓN/DETECCIÓN</a:t>
            </a:r>
            <a:endParaRPr sz="1100"/>
          </a:p>
        </p:txBody>
      </p:sp>
      <p:sp>
        <p:nvSpPr>
          <p:cNvPr id="360" name="Google Shape;360;p39"/>
          <p:cNvSpPr/>
          <p:nvPr/>
        </p:nvSpPr>
        <p:spPr>
          <a:xfrm>
            <a:off x="601035" y="1288089"/>
            <a:ext cx="4392748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Es una capa NO LINEAL como las ya conocidas.</a:t>
            </a:r>
            <a:endParaRPr sz="15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Relación entrada/salida 1/1.</a:t>
            </a:r>
            <a:endParaRPr sz="15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No se optimizan pesos sinápticos.</a:t>
            </a:r>
            <a:endParaRPr sz="1500"/>
          </a:p>
        </p:txBody>
      </p:sp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973" y="785642"/>
            <a:ext cx="2409005" cy="43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activación</a:t>
            </a:r>
            <a:endParaRPr sz="1120"/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-119700" y="925142"/>
            <a:ext cx="9383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1800" cap="none">
                <a:latin typeface="Twentieth Century"/>
                <a:ea typeface="Twentieth Century"/>
                <a:cs typeface="Twentieth Century"/>
                <a:sym typeface="Twentieth Century"/>
              </a:rPr>
              <a:t>(POOLING = GROUPING OF ASSETS)</a:t>
            </a:r>
            <a:endParaRPr sz="1100"/>
          </a:p>
        </p:txBody>
      </p:sp>
      <p:sp>
        <p:nvSpPr>
          <p:cNvPr id="369" name="Google Shape;369;p40"/>
          <p:cNvSpPr/>
          <p:nvPr/>
        </p:nvSpPr>
        <p:spPr>
          <a:xfrm>
            <a:off x="253980" y="1445483"/>
            <a:ext cx="7876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 similar a la CONV (tiene size y stride), pero aplica un operador matemático específico en lugar de un KERNEL.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Se busca una reducción de dimensiones de la entrada con operadores que permitan detectar features.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Como salida, da un valor característico de todos los features de entrada de la entrada.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se optimizan pesos sinápticos 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(solo tiene hiper-parámetros)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POOLING (GROUPING OF ASSETS)</a:t>
            </a:r>
            <a:endParaRPr sz="1100"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82" y="925636"/>
            <a:ext cx="5155617" cy="374112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/>
          <p:nvPr/>
        </p:nvSpPr>
        <p:spPr>
          <a:xfrm>
            <a:off x="1967248" y="4666742"/>
            <a:ext cx="59146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https://iq.opengenus.org/pooling-layers/</a:t>
            </a:r>
            <a:endParaRPr sz="1300"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34850" y="964950"/>
            <a:ext cx="87066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Arquitectura de red neuronal </a:t>
            </a:r>
            <a:r>
              <a:rPr lang="en" sz="2300" b="1"/>
              <a:t>favorita</a:t>
            </a:r>
            <a:r>
              <a:rPr lang="en" sz="2300"/>
              <a:t> para el trabajo con imágenes (o datos que tengan </a:t>
            </a:r>
            <a:r>
              <a:rPr lang="en" sz="2300" b="1"/>
              <a:t>relación espacial</a:t>
            </a:r>
            <a:r>
              <a:rPr lang="en" sz="2300"/>
              <a:t>)</a:t>
            </a:r>
            <a:endParaRPr sz="2300"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l="29425" r="26701"/>
          <a:stretch/>
        </p:blipFill>
        <p:spPr>
          <a:xfrm>
            <a:off x="562575" y="2071675"/>
            <a:ext cx="20895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97875" y="4248450"/>
            <a:ext cx="3987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 de 2d [m+1 x n+1]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Ejemplo: imagen de m+1 x n+1 pixeles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 3 canales (RGB)</a:t>
            </a:r>
            <a:endParaRPr sz="1600"/>
          </a:p>
        </p:txBody>
      </p:sp>
      <p:graphicFrame>
        <p:nvGraphicFramePr>
          <p:cNvPr id="88" name="Google Shape;88;p15"/>
          <p:cNvGraphicFramePr/>
          <p:nvPr/>
        </p:nvGraphicFramePr>
        <p:xfrm>
          <a:off x="4910818" y="1936906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Google Shape;89;p15"/>
          <p:cNvGraphicFramePr/>
          <p:nvPr/>
        </p:nvGraphicFramePr>
        <p:xfrm>
          <a:off x="4701836" y="2161640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" name="Google Shape;90;p15"/>
          <p:cNvGraphicFramePr/>
          <p:nvPr/>
        </p:nvGraphicFramePr>
        <p:xfrm>
          <a:off x="4480006" y="2435935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541850" y="1576875"/>
            <a:ext cx="8226000" cy="331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52" b="-244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1685782" y="1025629"/>
            <a:ext cx="631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latin typeface="Twentieth Century"/>
                <a:ea typeface="Twentieth Century"/>
                <a:cs typeface="Twentieth Century"/>
                <a:sym typeface="Twentieth Century"/>
              </a:rPr>
              <a:t>“…operadores que permitan detectar features.”</a:t>
            </a:r>
            <a:endParaRPr sz="2100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/>
          <p:nvPr/>
        </p:nvSpPr>
        <p:spPr>
          <a:xfrm>
            <a:off x="601036" y="1123883"/>
            <a:ext cx="7876615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Reducción de dimensión (resumen estadístico de la entrada)</a:t>
            </a:r>
            <a:endParaRPr sz="11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" sz="18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 </a:t>
            </a: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invariant </a:t>
            </a: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18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invariancia al desplazamiento.</a:t>
            </a:r>
            <a:endParaRPr sz="11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1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Permite lograr una detección que no depende de la posición (es invariante a la posición de dicho feature)</a:t>
            </a:r>
            <a:endParaRPr sz="18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¿Qué ventaja gano haciendo pooling?</a:t>
            </a:r>
            <a:endParaRPr sz="1100"/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24" y="3389198"/>
            <a:ext cx="3843338" cy="161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848" y="3389198"/>
            <a:ext cx="4111037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/>
          <p:nvPr/>
        </p:nvSpPr>
        <p:spPr>
          <a:xfrm>
            <a:off x="4192073" y="4568780"/>
            <a:ext cx="656822" cy="2801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4127514" y="4196442"/>
            <a:ext cx="364094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shift X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Translational invariance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686" y="1662001"/>
            <a:ext cx="7442626" cy="2134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/>
          <p:nvPr/>
        </p:nvSpPr>
        <p:spPr>
          <a:xfrm>
            <a:off x="1989504" y="4011333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https://kamathhrishi.github.io/MyWebsite/jekyll/update/2022/06/10/modelvsdataml.html</a:t>
            </a:r>
            <a:endParaRPr sz="1300"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Translational invariance…. ¿?</a:t>
            </a:r>
            <a:endParaRPr sz="1100"/>
          </a:p>
        </p:txBody>
      </p:sp>
      <p:sp>
        <p:nvSpPr>
          <p:cNvPr id="415" name="Google Shape;415;p45"/>
          <p:cNvSpPr/>
          <p:nvPr/>
        </p:nvSpPr>
        <p:spPr>
          <a:xfrm>
            <a:off x="499432" y="1606900"/>
            <a:ext cx="21393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Una cara tiene: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- 2 ojos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- 1 nariz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- 1 boca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- 2 orejas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… ¿correcto?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8614" y="1342320"/>
            <a:ext cx="5454319" cy="33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/>
          <p:nvPr/>
        </p:nvSpPr>
        <p:spPr>
          <a:xfrm>
            <a:off x="309550" y="4581054"/>
            <a:ext cx="725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wentieth Century"/>
                <a:ea typeface="Twentieth Century"/>
                <a:cs typeface="Twentieth Century"/>
                <a:sym typeface="Twentieth Century"/>
              </a:rPr>
              <a:t>https://divsoni2012.medium.com/translation-invariance-in-convolutional-neural-networks-61d9b6fa03df</a:t>
            </a:r>
            <a:endParaRPr sz="1300" dirty="0"/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rotational invariance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741" y="1239842"/>
            <a:ext cx="5897588" cy="353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/>
        </p:nvSpPr>
        <p:spPr>
          <a:xfrm>
            <a:off x="-152400" y="663950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rotational/translational/scale INvariance or EQUIvariance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752" y="1123883"/>
            <a:ext cx="4607981" cy="376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RESUMEN MODULO DE CNN</a:t>
            </a:r>
            <a:endParaRPr sz="1100"/>
          </a:p>
        </p:txBody>
      </p:sp>
      <p:pic>
        <p:nvPicPr>
          <p:cNvPr id="441" name="Google Shape;441;p48"/>
          <p:cNvPicPr preferRelativeResize="0"/>
          <p:nvPr/>
        </p:nvPicPr>
        <p:blipFill rotWithShape="1">
          <a:blip r:embed="rId3">
            <a:alphaModFix/>
          </a:blip>
          <a:srcRect t="22374" b="12241"/>
          <a:stretch/>
        </p:blipFill>
        <p:spPr>
          <a:xfrm>
            <a:off x="254818" y="1055654"/>
            <a:ext cx="3297648" cy="3900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p48"/>
          <p:cNvGraphicFramePr/>
          <p:nvPr/>
        </p:nvGraphicFramePr>
        <p:xfrm>
          <a:off x="3867494" y="743755"/>
          <a:ext cx="5021700" cy="3982570"/>
        </p:xfrm>
        <a:graphic>
          <a:graphicData uri="http://schemas.openxmlformats.org/drawingml/2006/table">
            <a:tbl>
              <a:tblPr firstRow="1" bandRow="1">
                <a:noFill/>
                <a:tableStyleId>{785B5045-CBB6-46CF-AA46-B7B1FD946A01}</a:tableStyleId>
              </a:tblPr>
              <a:tblGrid>
                <a:gridCol w="251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/>
                        <a:t>Hiper parámetros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(se eligen)</a:t>
                      </a:r>
                      <a:endParaRPr sz="18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Parametros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(se entrenan)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Pooling func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Kernel size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stride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ninguno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Function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Function param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ninguno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Nro kernel (CH out)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Kernel size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Padding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Stride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Nro kernel * (kernel size**2 * CH input +1)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Resumen de capas CNN</a:t>
            </a:r>
            <a:endParaRPr sz="1120"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24" y="2685246"/>
            <a:ext cx="4159586" cy="2313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/>
        </p:nvSpPr>
        <p:spPr>
          <a:xfrm>
            <a:off x="1792568" y="734095"/>
            <a:ext cx="5483232" cy="160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Unos minutos de descanso…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coffee / mate / pizza break</a:t>
            </a:r>
            <a:endParaRPr sz="1100"/>
          </a:p>
        </p:txBody>
      </p:sp>
      <p:sp>
        <p:nvSpPr>
          <p:cNvPr id="451" name="Google Shape;451;p49"/>
          <p:cNvSpPr/>
          <p:nvPr/>
        </p:nvSpPr>
        <p:spPr>
          <a:xfrm>
            <a:off x="5161168" y="3616194"/>
            <a:ext cx="334490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Luego… parte práctica 1</a:t>
            </a:r>
            <a:endParaRPr sz="1100"/>
          </a:p>
        </p:txBody>
      </p:sp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Práctica con capas CNN</a:t>
            </a:r>
            <a:endParaRPr sz="1120"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/>
        </p:nvSpPr>
        <p:spPr>
          <a:xfrm>
            <a:off x="2420413" y="1238741"/>
            <a:ext cx="4315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…back-propagation…</a:t>
            </a:r>
            <a:endParaRPr sz="1100"/>
          </a:p>
        </p:txBody>
      </p:sp>
      <p:sp>
        <p:nvSpPr>
          <p:cNvPr id="459" name="Google Shape;459;p50"/>
          <p:cNvSpPr txBox="1"/>
          <p:nvPr/>
        </p:nvSpPr>
        <p:spPr>
          <a:xfrm>
            <a:off x="2420450" y="849583"/>
            <a:ext cx="4315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 ahora….</a:t>
            </a:r>
            <a:endParaRPr sz="1100"/>
          </a:p>
        </p:txBody>
      </p:sp>
      <p:pic>
        <p:nvPicPr>
          <p:cNvPr id="460" name="Google Shape;46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413" y="1847346"/>
            <a:ext cx="4099657" cy="314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Back-propagation en CNN</a:t>
            </a:r>
            <a:endParaRPr sz="1120"/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/>
        </p:nvSpPr>
        <p:spPr>
          <a:xfrm>
            <a:off x="2215400" y="1072625"/>
            <a:ext cx="43152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Parte práctica 2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Unos minutos de descanso…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coffee / mate / pizza break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8" name="Google Shape;468;p5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Implementación</a:t>
            </a:r>
            <a:endParaRPr sz="1120"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34850" y="9649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… o datos que tengan </a:t>
            </a:r>
            <a:r>
              <a:rPr lang="en" sz="2300" b="1"/>
              <a:t>relación espacial</a:t>
            </a:r>
            <a:r>
              <a:rPr lang="en" sz="2300"/>
              <a:t>…</a:t>
            </a:r>
            <a:endParaRPr sz="2300"/>
          </a:p>
        </p:txBody>
      </p:sp>
      <p:graphicFrame>
        <p:nvGraphicFramePr>
          <p:cNvPr id="98" name="Google Shape;98;p16"/>
          <p:cNvGraphicFramePr/>
          <p:nvPr/>
        </p:nvGraphicFramePr>
        <p:xfrm>
          <a:off x="435372" y="2491281"/>
          <a:ext cx="3456000" cy="432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x3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x4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x5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xn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Google Shape;99;p16"/>
          <p:cNvSpPr txBox="1"/>
          <p:nvPr/>
        </p:nvSpPr>
        <p:spPr>
          <a:xfrm>
            <a:off x="435375" y="1611500"/>
            <a:ext cx="41256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/>
              <a:t>Array de 1d [1 x n+1]</a:t>
            </a:r>
            <a:endParaRPr sz="19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/>
              <a:t>Ejemplo: señal temporal muestreada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144000" y="15517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https://medium.com/@saba99/3d-cnn-4ccfab119cc2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l="4747" t="3744" r="51658"/>
          <a:stretch/>
        </p:blipFill>
        <p:spPr>
          <a:xfrm>
            <a:off x="5096450" y="2096455"/>
            <a:ext cx="3034026" cy="2832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299375" y="4138900"/>
            <a:ext cx="446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“…medical volumetric images (e.g., CT scans, MRI scans) or video sequences [...] to capture spatial and temporal dependencies “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68" y="866810"/>
            <a:ext cx="8203150" cy="385531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¿que hay en los kernels?</a:t>
            </a:r>
            <a:endParaRPr sz="1120"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79" y="715304"/>
            <a:ext cx="6959498" cy="4003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-152400" y="4657900"/>
            <a:ext cx="8041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wentieth Century"/>
                <a:ea typeface="Twentieth Century"/>
                <a:cs typeface="Twentieth Century"/>
                <a:sym typeface="Twentieth Century"/>
              </a:rPr>
              <a:t>Example of features that the filters in a convolution layer look for at different levels in a network. The deeper into the network (higher level), the more complex the features are. Source: (F.-F. Li &amp; Karpathy, 2015).</a:t>
            </a:r>
            <a:endParaRPr sz="1100"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¿que hay en los kernels?</a:t>
            </a:r>
            <a:endParaRPr sz="11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542521" y="865485"/>
            <a:ext cx="5967749" cy="4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Otros ejemplos de array 2d: espectrograma</a:t>
            </a:r>
            <a:endParaRPr sz="2300"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7454" y="1435944"/>
            <a:ext cx="3600450" cy="2793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671034" y="4433551"/>
            <a:ext cx="5418786" cy="5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DEBE EXISTIR INFORMACIÓN CON RELACIÓN ESPACIAL EN LAS DIMENSIONES DEL ARRAY</a:t>
            </a:r>
            <a:endParaRPr sz="23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211388" y="2631781"/>
            <a:ext cx="2009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Twentieth Century"/>
                <a:ea typeface="Twentieth Century"/>
                <a:cs typeface="Twentieth Century"/>
                <a:sym typeface="Twentieth Century"/>
              </a:rPr>
              <a:t>Conv. continua</a:t>
            </a:r>
            <a:endParaRPr sz="1100"/>
          </a:p>
        </p:txBody>
      </p:sp>
      <p:sp>
        <p:nvSpPr>
          <p:cNvPr id="117" name="Google Shape;117;p18"/>
          <p:cNvSpPr/>
          <p:nvPr/>
        </p:nvSpPr>
        <p:spPr>
          <a:xfrm>
            <a:off x="2220682" y="2310818"/>
            <a:ext cx="5301300" cy="7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18" name="Google Shape;118;p18"/>
          <p:cNvSpPr/>
          <p:nvPr/>
        </p:nvSpPr>
        <p:spPr>
          <a:xfrm>
            <a:off x="2286000" y="3584909"/>
            <a:ext cx="5235900" cy="950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19" name="Google Shape;119;p18"/>
          <p:cNvSpPr txBox="1"/>
          <p:nvPr/>
        </p:nvSpPr>
        <p:spPr>
          <a:xfrm>
            <a:off x="581500" y="829969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b="0" u="none">
                <a:latin typeface="Twentieth Century"/>
                <a:ea typeface="Twentieth Century"/>
                <a:cs typeface="Twentieth Century"/>
                <a:sym typeface="Twentieth Century"/>
              </a:rPr>
              <a:t>Su nombre “CONVOLUCIONALES” provienen de que en su interior realizan operaciones de convolución.</a:t>
            </a:r>
            <a:endParaRPr sz="1500"/>
          </a:p>
        </p:txBody>
      </p:sp>
      <p:sp>
        <p:nvSpPr>
          <p:cNvPr id="120" name="Google Shape;120;p18"/>
          <p:cNvSpPr txBox="1"/>
          <p:nvPr/>
        </p:nvSpPr>
        <p:spPr>
          <a:xfrm>
            <a:off x="211388" y="3891680"/>
            <a:ext cx="2009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0" u="none">
                <a:latin typeface="Twentieth Century"/>
                <a:ea typeface="Twentieth Century"/>
                <a:cs typeface="Twentieth Century"/>
                <a:sym typeface="Twentieth Century"/>
              </a:rPr>
              <a:t>Conv. discreta</a:t>
            </a:r>
            <a:endParaRPr sz="1100"/>
          </a:p>
        </p:txBody>
      </p:sp>
      <p:sp>
        <p:nvSpPr>
          <p:cNvPr id="121" name="Google Shape;121;p18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b="0" u="non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b="0" u="non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218691" y="1820725"/>
            <a:ext cx="247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Operación en 1D</a:t>
            </a:r>
            <a:endParaRPr sz="2000"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581500" y="829970"/>
            <a:ext cx="7959221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Convolución (ejemplo gráfico 1d)</a:t>
            </a:r>
            <a:endParaRPr sz="1100"/>
          </a:p>
        </p:txBody>
      </p:sp>
      <p:sp>
        <p:nvSpPr>
          <p:cNvPr id="130" name="Google Shape;130;p19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81500" y="4645412"/>
            <a:ext cx="7959221" cy="36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Conv. está ampliamente usado en el análisis de señales y sistemas</a:t>
            </a:r>
            <a:endParaRPr sz="110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966" y="1244545"/>
            <a:ext cx="6872288" cy="3021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754746" y="4344394"/>
            <a:ext cx="57987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http://amber.feld.cvut.cz/vyu/eo2/english/lectures.htm</a:t>
            </a:r>
            <a:endParaRPr sz="11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581500" y="829971"/>
            <a:ext cx="7959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CONVOLUCION 2d – INPUT – KERNEL – OUTPUT - LIMITES</a:t>
            </a:r>
            <a:endParaRPr sz="1100"/>
          </a:p>
        </p:txBody>
      </p:sp>
      <p:sp>
        <p:nvSpPr>
          <p:cNvPr id="141" name="Google Shape;141;p20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006043" y="1415772"/>
            <a:ext cx="6577800" cy="111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43" name="Google Shape;143;p20"/>
          <p:cNvSpPr/>
          <p:nvPr/>
        </p:nvSpPr>
        <p:spPr>
          <a:xfrm>
            <a:off x="1006043" y="3094752"/>
            <a:ext cx="6662700" cy="111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44" name="Google Shape;144;p20"/>
          <p:cNvSpPr/>
          <p:nvPr/>
        </p:nvSpPr>
        <p:spPr>
          <a:xfrm>
            <a:off x="3281793" y="2672303"/>
            <a:ext cx="255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PROP. CONMUTATIVA</a:t>
            </a:r>
            <a:endParaRPr sz="1100"/>
          </a:p>
        </p:txBody>
      </p:sp>
      <p:sp>
        <p:nvSpPr>
          <p:cNvPr id="145" name="Google Shape;145;p20"/>
          <p:cNvSpPr txBox="1"/>
          <p:nvPr/>
        </p:nvSpPr>
        <p:spPr>
          <a:xfrm>
            <a:off x="158700" y="4335300"/>
            <a:ext cx="7261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 kernel es entrenado por la red (son sus parámetros o pesos sinápticos)</a:t>
            </a:r>
            <a:endParaRPr sz="11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288235" y="1819342"/>
            <a:ext cx="3877704" cy="19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Convolución (ejemplo gráfico 2d)</a:t>
            </a:r>
            <a:endParaRPr sz="15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El kernel suele tener dimensión impar para definir bien su centro</a:t>
            </a:r>
            <a:endParaRPr sz="15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4" name="Google Shape;154;p21" descr="Imagen que contiene For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3883" y="668180"/>
            <a:ext cx="353615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439475" y="4739359"/>
            <a:ext cx="469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wentieth Century"/>
                <a:ea typeface="Twentieth Century"/>
                <a:cs typeface="Twentieth Century"/>
                <a:sym typeface="Twentieth Century"/>
              </a:rPr>
              <a:t>A guide to convolution arithmetic for deep learning</a:t>
            </a:r>
            <a:endParaRPr sz="1200"/>
          </a:p>
        </p:txBody>
      </p:sp>
      <p:sp>
        <p:nvSpPr>
          <p:cNvPr id="156" name="Google Shape;156;p21"/>
          <p:cNvSpPr txBox="1"/>
          <p:nvPr/>
        </p:nvSpPr>
        <p:spPr>
          <a:xfrm>
            <a:off x="4799700" y="4739344"/>
            <a:ext cx="469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wentieth Century"/>
                <a:ea typeface="Twentieth Century"/>
                <a:cs typeface="Twentieth Century"/>
                <a:sym typeface="Twentieth Century"/>
              </a:rPr>
              <a:t>https://arxiv.org/abs/1603.07285</a:t>
            </a:r>
            <a:endParaRPr sz="12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1625</Words>
  <Application>Microsoft Office PowerPoint</Application>
  <PresentationFormat>Presentación en pantalla (16:9)</PresentationFormat>
  <Paragraphs>374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Roboto</vt:lpstr>
      <vt:lpstr>Arial</vt:lpstr>
      <vt:lpstr>Twentieth Century</vt:lpstr>
      <vt:lpstr>Roboto Mono</vt:lpstr>
      <vt:lpstr>Times New Roman</vt:lpstr>
      <vt:lpstr>Material</vt:lpstr>
      <vt:lpstr>Aprendizaje Profundo</vt:lpstr>
      <vt:lpstr>Redes Neuronales Convolucionales  Convolutional Neural Network (CNN)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Bordes (límites) y padding</vt:lpstr>
      <vt:lpstr>Redes Neuronales Convolucionales - Bordes (límites) y padding</vt:lpstr>
      <vt:lpstr>Redes Neuronales Convolucionales - Bordes (límites) y padding</vt:lpstr>
      <vt:lpstr>Redes Neuronales Convolucionales - Arquitectura base de ejemplo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Parameter sharing</vt:lpstr>
      <vt:lpstr>Redes Neuronales Convolucionales - ¿Ventajas? Parameter sharing</vt:lpstr>
      <vt:lpstr>Redes Neuronales Convolucionales - ¿Ventajas? Parameter sharing</vt:lpstr>
      <vt:lpstr>Redes Neuronales Convolucionales - ¿Ventajas?</vt:lpstr>
      <vt:lpstr>Redes Neuronales Convolucionales - ¿Ventajas?</vt:lpstr>
      <vt:lpstr>Redes Neuronales Convolucionales - Stride</vt:lpstr>
      <vt:lpstr>Redes Neuronales Convolucionales - Capa de activación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Resumen de capas CNN</vt:lpstr>
      <vt:lpstr>Redes Neuronales Convolucionales - Práctica con capas CNN</vt:lpstr>
      <vt:lpstr>Redes Neuronales Convolucionales - Back-propagation en CNN</vt:lpstr>
      <vt:lpstr>Redes Neuronales Convolucionales - Implementación</vt:lpstr>
      <vt:lpstr>Redes Neuronales Convolucionales - ¿que hay en los kernels?</vt:lpstr>
      <vt:lpstr>Redes Neuronales Convolucionales - ¿que hay en los kernels?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Marcos Maillot</cp:lastModifiedBy>
  <cp:revision>2</cp:revision>
  <dcterms:modified xsi:type="dcterms:W3CDTF">2024-09-27T18:30:34Z</dcterms:modified>
</cp:coreProperties>
</file>